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2" r:id="rId7"/>
    <p:sldId id="260" r:id="rId8"/>
    <p:sldId id="263" r:id="rId9"/>
    <p:sldId id="264"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DAA71-E449-4DEF-BFD2-4F7B775D27D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6800EB3-4183-4FCA-9065-CAAFE53279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F545943-5C85-4CFF-B97E-5ADA108C8946}"/>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AED4C509-42A6-4711-B7C1-226A2B3D649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EA3878E-3225-4AC2-9169-19CF75086284}"/>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517121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624DDC-3BD8-4122-935C-4A4C6DE713F3}"/>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927798ED-DF5A-48A9-9280-B42205C73382}"/>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D4CB412-841F-454F-AB51-17A19184421D}"/>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8586823C-BDFA-45D5-9B28-5A418550652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7E361B3-3FD2-437F-9291-FE48A6A336EB}"/>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1793189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A9F35180-5568-4DED-8CB7-CA46C6B56FB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B42352B5-D3F6-4037-9B19-96D88172EF33}"/>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C749025-9402-4C2C-898B-7302C7711136}"/>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617DE019-E741-4016-AD0C-6A8B4CE7B8E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226BC3C-C260-45A3-84B1-3BDF632998DC}"/>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2973080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79B1452-407F-45A0-A61C-E154A775B31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9D26063-5E33-4B9A-AAD2-05036DE556FB}"/>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45BE279-C3EF-497E-80FC-9D0E5FB8D849}"/>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EE08E32D-7D77-4791-9539-30FFBBB7EFC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BAB8539-D01D-48F8-9371-8E52164B42BA}"/>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125634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BD7F12-202D-49DA-BAE7-E2EEDE8ADC7E}"/>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883EDA01-F59A-4E6E-9DB0-7880D32CB8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B29135A-DCA7-483D-BB34-0BEE15AF053A}"/>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B22DC74F-37C6-4707-898E-AC828B60B64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7002F67-E529-439E-AAEC-2CC22C159361}"/>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3821647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0E1F25-EADC-4C8F-A11D-ADFF447E82CC}"/>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22C427F-35C7-49E2-9095-DC6DD7188A7B}"/>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7176FD6-76B6-40D8-B21B-9CC57BAC722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4995C609-33DB-48C7-82D6-C4389260913E}"/>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6" name="Tijdelijke aanduiding voor voettekst 5">
            <a:extLst>
              <a:ext uri="{FF2B5EF4-FFF2-40B4-BE49-F238E27FC236}">
                <a16:creationId xmlns:a16="http://schemas.microsoft.com/office/drawing/2014/main" id="{6624D009-A6CC-4AB1-993F-73A712CE2296}"/>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FD7B683-F39D-44C3-B9FA-BE4FAC989E27}"/>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3100970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7930F0-7D38-47B2-B53C-687DF348ED53}"/>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B7B69CB0-3E26-476D-8910-9A4EBDCB8C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525D5261-7B65-4D4A-83B1-AB4DB954F39B}"/>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E0AA91B-2040-4112-81B3-34FCCE8956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5BD9F479-7409-48D3-A004-81D66A0A6831}"/>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36AE53B-52F5-4F73-A7E8-FFE60227EAC3}"/>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8" name="Tijdelijke aanduiding voor voettekst 7">
            <a:extLst>
              <a:ext uri="{FF2B5EF4-FFF2-40B4-BE49-F238E27FC236}">
                <a16:creationId xmlns:a16="http://schemas.microsoft.com/office/drawing/2014/main" id="{CE768C14-3432-4BE8-995E-0E9EA35222CA}"/>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97EF0EF9-2D46-4DBB-81CE-960EBEBACF1C}"/>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810419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D94B19-DF39-4DD1-8751-504F5FE5124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9197629-CEF0-46C9-9620-7FA101343083}"/>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4" name="Tijdelijke aanduiding voor voettekst 3">
            <a:extLst>
              <a:ext uri="{FF2B5EF4-FFF2-40B4-BE49-F238E27FC236}">
                <a16:creationId xmlns:a16="http://schemas.microsoft.com/office/drawing/2014/main" id="{96B53FCC-803C-4204-B20A-56FD181E2E6B}"/>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AD0817F4-A771-441A-8CD0-0A85EC14D761}"/>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2333879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762EF033-C1F4-4CAC-94BA-B7335C1CC9D1}"/>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3" name="Tijdelijke aanduiding voor voettekst 2">
            <a:extLst>
              <a:ext uri="{FF2B5EF4-FFF2-40B4-BE49-F238E27FC236}">
                <a16:creationId xmlns:a16="http://schemas.microsoft.com/office/drawing/2014/main" id="{900BD0F8-0931-4F8C-91EF-E622C96C0C7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34F013F8-3B15-4A32-81E5-CB519FC0BEC8}"/>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6991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66AA30-E570-4EE3-8A8F-FADE0444934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153DE8F-F292-4E66-B9EF-0299145181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6A167D0C-DF15-4076-80C6-4EF358D8C8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E015FD52-0B8D-44AD-BB47-25DF5307BA3A}"/>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6" name="Tijdelijke aanduiding voor voettekst 5">
            <a:extLst>
              <a:ext uri="{FF2B5EF4-FFF2-40B4-BE49-F238E27FC236}">
                <a16:creationId xmlns:a16="http://schemas.microsoft.com/office/drawing/2014/main" id="{1D41B9BE-7132-451F-A5D6-19A648C051F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149510F-ABDC-4B92-BAE4-112FB9D9DBA8}"/>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3042398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30330F-1A78-4970-9B9E-F7916E5041C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F15CE635-F3D5-442F-9A04-3D7037565F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B32859CF-9986-47DD-9816-91F6BCC75B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2C0271F-F440-4B40-86FC-CD3EF99822A2}"/>
              </a:ext>
            </a:extLst>
          </p:cNvPr>
          <p:cNvSpPr>
            <a:spLocks noGrp="1"/>
          </p:cNvSpPr>
          <p:nvPr>
            <p:ph type="dt" sz="half" idx="10"/>
          </p:nvPr>
        </p:nvSpPr>
        <p:spPr/>
        <p:txBody>
          <a:bodyPr/>
          <a:lstStyle/>
          <a:p>
            <a:fld id="{8541B816-B555-489D-95DB-6187982972C4}" type="datetimeFigureOut">
              <a:rPr lang="nl-NL" smtClean="0"/>
              <a:t>25-3-2021</a:t>
            </a:fld>
            <a:endParaRPr lang="nl-NL"/>
          </a:p>
        </p:txBody>
      </p:sp>
      <p:sp>
        <p:nvSpPr>
          <p:cNvPr id="6" name="Tijdelijke aanduiding voor voettekst 5">
            <a:extLst>
              <a:ext uri="{FF2B5EF4-FFF2-40B4-BE49-F238E27FC236}">
                <a16:creationId xmlns:a16="http://schemas.microsoft.com/office/drawing/2014/main" id="{E2987786-EE77-48E7-934B-9A034184D1A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3F33C6-5556-4F8C-9ACE-1E53FF0506AB}"/>
              </a:ext>
            </a:extLst>
          </p:cNvPr>
          <p:cNvSpPr>
            <a:spLocks noGrp="1"/>
          </p:cNvSpPr>
          <p:nvPr>
            <p:ph type="sldNum" sz="quarter" idx="12"/>
          </p:nvPr>
        </p:nvSpPr>
        <p:spPr/>
        <p:txBody>
          <a:bodyPr/>
          <a:lstStyle/>
          <a:p>
            <a:fld id="{03C5958B-2E87-441A-BAFA-729191C579E4}" type="slidenum">
              <a:rPr lang="nl-NL" smtClean="0"/>
              <a:t>‹nr.›</a:t>
            </a:fld>
            <a:endParaRPr lang="nl-NL"/>
          </a:p>
        </p:txBody>
      </p:sp>
    </p:spTree>
    <p:extLst>
      <p:ext uri="{BB962C8B-B14F-4D97-AF65-F5344CB8AC3E}">
        <p14:creationId xmlns:p14="http://schemas.microsoft.com/office/powerpoint/2010/main" val="150960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B1644DDB-D30E-4603-84E0-72DFF24EDA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53D8D86-8978-4910-B678-8E91C60084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005EEB0-2AF0-4047-B518-B39C5E3BA2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41B816-B555-489D-95DB-6187982972C4}" type="datetimeFigureOut">
              <a:rPr lang="nl-NL" smtClean="0"/>
              <a:t>25-3-2021</a:t>
            </a:fld>
            <a:endParaRPr lang="nl-NL"/>
          </a:p>
        </p:txBody>
      </p:sp>
      <p:sp>
        <p:nvSpPr>
          <p:cNvPr id="5" name="Tijdelijke aanduiding voor voettekst 4">
            <a:extLst>
              <a:ext uri="{FF2B5EF4-FFF2-40B4-BE49-F238E27FC236}">
                <a16:creationId xmlns:a16="http://schemas.microsoft.com/office/drawing/2014/main" id="{B6A718DA-AEAE-4861-8BD9-808AE83528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0F0A6D7B-9052-4A81-8352-901D482593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C5958B-2E87-441A-BAFA-729191C579E4}" type="slidenum">
              <a:rPr lang="nl-NL" smtClean="0"/>
              <a:t>‹nr.›</a:t>
            </a:fld>
            <a:endParaRPr lang="nl-NL"/>
          </a:p>
        </p:txBody>
      </p:sp>
    </p:spTree>
    <p:extLst>
      <p:ext uri="{BB962C8B-B14F-4D97-AF65-F5344CB8AC3E}">
        <p14:creationId xmlns:p14="http://schemas.microsoft.com/office/powerpoint/2010/main" val="1693225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NNkNn5DWeHk?feature=oembed" TargetMode="Externa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video" Target="https://www.youtube.com/embed/ICyBxA5lxl0?feature=oembed" TargetMode="Externa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Ondertitel 2">
            <a:extLst>
              <a:ext uri="{FF2B5EF4-FFF2-40B4-BE49-F238E27FC236}">
                <a16:creationId xmlns:a16="http://schemas.microsoft.com/office/drawing/2014/main" id="{6F38FE3E-E4EB-4687-A1F5-B8ACD34501CC}"/>
              </a:ext>
            </a:extLst>
          </p:cNvPr>
          <p:cNvSpPr>
            <a:spLocks noGrp="1"/>
          </p:cNvSpPr>
          <p:nvPr>
            <p:ph type="subTitle" idx="1"/>
          </p:nvPr>
        </p:nvSpPr>
        <p:spPr>
          <a:xfrm>
            <a:off x="4439633" y="4518923"/>
            <a:ext cx="3312734" cy="1141851"/>
          </a:xfrm>
          <a:noFill/>
        </p:spPr>
        <p:txBody>
          <a:bodyPr>
            <a:normAutofit/>
          </a:bodyPr>
          <a:lstStyle/>
          <a:p>
            <a:r>
              <a:rPr lang="nl-NL" sz="2000" dirty="0">
                <a:solidFill>
                  <a:srgbClr val="080808"/>
                </a:solidFill>
              </a:rPr>
              <a:t>Les 7</a:t>
            </a:r>
          </a:p>
        </p:txBody>
      </p:sp>
      <p:sp>
        <p:nvSpPr>
          <p:cNvPr id="2" name="Titel 1">
            <a:extLst>
              <a:ext uri="{FF2B5EF4-FFF2-40B4-BE49-F238E27FC236}">
                <a16:creationId xmlns:a16="http://schemas.microsoft.com/office/drawing/2014/main" id="{177542B3-C563-44D1-917D-44DC432C9499}"/>
              </a:ext>
            </a:extLst>
          </p:cNvPr>
          <p:cNvSpPr>
            <a:spLocks noGrp="1"/>
          </p:cNvSpPr>
          <p:nvPr>
            <p:ph type="ctrTitle"/>
          </p:nvPr>
        </p:nvSpPr>
        <p:spPr>
          <a:xfrm>
            <a:off x="3204642" y="2353641"/>
            <a:ext cx="5782716" cy="2150719"/>
          </a:xfrm>
          <a:noFill/>
        </p:spPr>
        <p:txBody>
          <a:bodyPr anchor="ctr">
            <a:normAutofit/>
          </a:bodyPr>
          <a:lstStyle/>
          <a:p>
            <a:r>
              <a:rPr lang="nl-NL" sz="3600" dirty="0">
                <a:solidFill>
                  <a:srgbClr val="080808"/>
                </a:solidFill>
              </a:rPr>
              <a:t>Cultuurbotsingen, Problematiek &amp; radicalisering</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26" name="Picture 2">
            <a:extLst>
              <a:ext uri="{FF2B5EF4-FFF2-40B4-BE49-F238E27FC236}">
                <a16:creationId xmlns:a16="http://schemas.microsoft.com/office/drawing/2014/main" id="{1B47EFCF-3EE0-4064-9846-C7545F07C45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8844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86C292C4-278E-4D29-95C5-81845C6BE7CF}"/>
              </a:ext>
            </a:extLst>
          </p:cNvPr>
          <p:cNvSpPr>
            <a:spLocks noGrp="1"/>
          </p:cNvSpPr>
          <p:nvPr>
            <p:ph type="title"/>
          </p:nvPr>
        </p:nvSpPr>
        <p:spPr>
          <a:xfrm>
            <a:off x="643467" y="321734"/>
            <a:ext cx="10905066" cy="1135737"/>
          </a:xfrm>
        </p:spPr>
        <p:txBody>
          <a:bodyPr>
            <a:normAutofit/>
          </a:bodyPr>
          <a:lstStyle/>
          <a:p>
            <a:r>
              <a:rPr lang="nl-NL" sz="3600" u="sng" dirty="0"/>
              <a:t>Terugblik</a:t>
            </a:r>
            <a:r>
              <a:rPr lang="nl-NL" sz="3600" dirty="0"/>
              <a:t> – film “</a:t>
            </a:r>
            <a:r>
              <a:rPr lang="nl-NL" sz="3600" b="1" i="1" dirty="0"/>
              <a:t>code rood: eerwraak”</a:t>
            </a:r>
          </a:p>
        </p:txBody>
      </p:sp>
      <p:sp>
        <p:nvSpPr>
          <p:cNvPr id="3" name="Tijdelijke aanduiding voor inhoud 2">
            <a:extLst>
              <a:ext uri="{FF2B5EF4-FFF2-40B4-BE49-F238E27FC236}">
                <a16:creationId xmlns:a16="http://schemas.microsoft.com/office/drawing/2014/main" id="{A14964FE-7DFE-4201-891A-95D47ED4FA21}"/>
              </a:ext>
            </a:extLst>
          </p:cNvPr>
          <p:cNvSpPr>
            <a:spLocks noGrp="1"/>
          </p:cNvSpPr>
          <p:nvPr>
            <p:ph idx="1"/>
          </p:nvPr>
        </p:nvSpPr>
        <p:spPr>
          <a:xfrm>
            <a:off x="643467" y="1782981"/>
            <a:ext cx="7052733" cy="4393982"/>
          </a:xfrm>
        </p:spPr>
        <p:txBody>
          <a:bodyPr>
            <a:normAutofit fontScale="85000" lnSpcReduction="20000"/>
          </a:bodyPr>
          <a:lstStyle/>
          <a:p>
            <a:r>
              <a:rPr lang="nl-NL" dirty="0"/>
              <a:t>Wat is eerwraak?</a:t>
            </a:r>
          </a:p>
          <a:p>
            <a:r>
              <a:rPr lang="nl-NL" dirty="0"/>
              <a:t>Waar komt eerwraak voor?</a:t>
            </a:r>
          </a:p>
          <a:p>
            <a:r>
              <a:rPr lang="nl-NL" dirty="0"/>
              <a:t>Wat is de grootste misvatting rondom eerwraak en eer gerelateerd geweld?</a:t>
            </a:r>
          </a:p>
          <a:p>
            <a:r>
              <a:rPr lang="nl-NL" dirty="0"/>
              <a:t>Op welke manier hebben de vrouwen Zara, Saba, </a:t>
            </a:r>
            <a:r>
              <a:rPr lang="nl-NL" dirty="0" err="1"/>
              <a:t>Dunya</a:t>
            </a:r>
            <a:r>
              <a:rPr lang="nl-NL" dirty="0"/>
              <a:t> en Nadia de eer van hun familie geschonden?</a:t>
            </a:r>
          </a:p>
          <a:p>
            <a:r>
              <a:rPr lang="nl-NL" dirty="0"/>
              <a:t>Saba houdt nog steeds van haar vader. Wat zegt ze hierover? Hoe kijk jij naar deze uitspraak?</a:t>
            </a:r>
          </a:p>
          <a:p>
            <a:r>
              <a:rPr lang="nl-NL" dirty="0"/>
              <a:t>Welke ethische dilemma’s spelen een rol in deze documentaire? Benoem er twee. Hoe kijk je hier tegenaan? Beargumenteer je mening.</a:t>
            </a:r>
          </a:p>
          <a:p>
            <a:r>
              <a:rPr lang="nl-NL" dirty="0"/>
              <a:t>Zou jij met deze doelgroep willen werken? Waarom wel/niet?</a:t>
            </a:r>
          </a:p>
          <a:p>
            <a:pPr marL="0" indent="0">
              <a:buNone/>
            </a:pPr>
            <a:endParaRPr lang="nl-NL"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1" name="Picture 2">
            <a:extLst>
              <a:ext uri="{FF2B5EF4-FFF2-40B4-BE49-F238E27FC236}">
                <a16:creationId xmlns:a16="http://schemas.microsoft.com/office/drawing/2014/main" id="{2826F305-0FDB-4FD7-A942-874D034894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a:extLst>
              <a:ext uri="{FF2B5EF4-FFF2-40B4-BE49-F238E27FC236}">
                <a16:creationId xmlns:a16="http://schemas.microsoft.com/office/drawing/2014/main" id="{E5E10468-67EF-4A02-AAF1-CD8B31E4E3A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6577" y="3381704"/>
            <a:ext cx="3911205" cy="22000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3382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a:bodyPr>
          <a:lstStyle/>
          <a:p>
            <a:r>
              <a:rPr lang="nl-NL" sz="3600" dirty="0"/>
              <a:t>Deze bijeenkomst</a:t>
            </a:r>
          </a:p>
        </p:txBody>
      </p:sp>
      <p:sp>
        <p:nvSpPr>
          <p:cNvPr id="3" name="Tijdelijke aanduiding voor inhoud 2">
            <a:extLst>
              <a:ext uri="{FF2B5EF4-FFF2-40B4-BE49-F238E27FC236}">
                <a16:creationId xmlns:a16="http://schemas.microsoft.com/office/drawing/2014/main" id="{F25B48F4-7F10-4A53-A5E6-49F92799B986}"/>
              </a:ext>
            </a:extLst>
          </p:cNvPr>
          <p:cNvSpPr>
            <a:spLocks noGrp="1"/>
          </p:cNvSpPr>
          <p:nvPr>
            <p:ph idx="1"/>
          </p:nvPr>
        </p:nvSpPr>
        <p:spPr>
          <a:xfrm>
            <a:off x="643467" y="1782981"/>
            <a:ext cx="10905066" cy="4393982"/>
          </a:xfrm>
        </p:spPr>
        <p:txBody>
          <a:bodyPr>
            <a:normAutofit/>
          </a:bodyPr>
          <a:lstStyle/>
          <a:p>
            <a:r>
              <a:rPr lang="nl-NL" sz="2000" dirty="0"/>
              <a:t>Uitleg deelproduct 3</a:t>
            </a:r>
          </a:p>
          <a:p>
            <a:pPr marL="0" indent="0">
              <a:buNone/>
            </a:pPr>
            <a:endParaRPr lang="nl-NL" sz="2000" dirty="0"/>
          </a:p>
          <a:p>
            <a:r>
              <a:rPr lang="nl-NL" sz="2000" dirty="0"/>
              <a:t>Presentatie </a:t>
            </a:r>
            <a:r>
              <a:rPr lang="nl-NL" sz="2000" i="1" dirty="0">
                <a:solidFill>
                  <a:srgbClr val="080808"/>
                </a:solidFill>
              </a:rPr>
              <a:t>Cultuurbotsingen, Problematiek &amp; radicalisering</a:t>
            </a:r>
          </a:p>
          <a:p>
            <a:pPr lvl="1"/>
            <a:r>
              <a:rPr lang="nl-NL" sz="1600" i="1" dirty="0"/>
              <a:t>Puberen en ADHD bestaan niet in Suriname (fragment + stelling)</a:t>
            </a:r>
          </a:p>
          <a:p>
            <a:pPr lvl="1"/>
            <a:r>
              <a:rPr lang="nl-NL" sz="1600" dirty="0"/>
              <a:t>Waarom het aantal criminele Marokkaanse jongeren is gehalveerd (fragment + vraag)</a:t>
            </a:r>
            <a:endParaRPr lang="nl-NL" sz="1600" i="1" dirty="0"/>
          </a:p>
          <a:p>
            <a:pPr lvl="1"/>
            <a:r>
              <a:rPr lang="nl-NL" sz="1600" i="1" dirty="0"/>
              <a:t>Wie jonge relschoppers wil begrijpen, moet kijken hoe hun moeders zijn behandeld (artikel + verwerking)</a:t>
            </a:r>
          </a:p>
          <a:p>
            <a:pPr marL="457200" lvl="1" indent="0">
              <a:buNone/>
            </a:pPr>
            <a:endParaRPr lang="nl-NL" sz="1600" i="1" dirty="0"/>
          </a:p>
          <a:p>
            <a:pPr lvl="1"/>
            <a:endParaRPr lang="nl-NL" sz="1600" i="1" dirty="0"/>
          </a:p>
          <a:p>
            <a:pPr lvl="1"/>
            <a:r>
              <a:rPr lang="nl-NL" sz="2000" dirty="0"/>
              <a:t>Zelfstandig werken aan deelproduct 3</a:t>
            </a:r>
          </a:p>
          <a:p>
            <a:pPr lvl="1"/>
            <a:endParaRPr lang="nl-NL" sz="1600" i="1" dirty="0"/>
          </a:p>
        </p:txBody>
      </p:sp>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2654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a:bodyPr>
          <a:lstStyle/>
          <a:p>
            <a:r>
              <a:rPr lang="nl-NL" sz="3600" dirty="0"/>
              <a:t>Deelproduct 3</a:t>
            </a:r>
          </a:p>
        </p:txBody>
      </p:sp>
      <p:sp>
        <p:nvSpPr>
          <p:cNvPr id="3" name="Tijdelijke aanduiding voor inhoud 2">
            <a:extLst>
              <a:ext uri="{FF2B5EF4-FFF2-40B4-BE49-F238E27FC236}">
                <a16:creationId xmlns:a16="http://schemas.microsoft.com/office/drawing/2014/main" id="{F25B48F4-7F10-4A53-A5E6-49F92799B986}"/>
              </a:ext>
            </a:extLst>
          </p:cNvPr>
          <p:cNvSpPr>
            <a:spLocks noGrp="1"/>
          </p:cNvSpPr>
          <p:nvPr>
            <p:ph idx="1"/>
          </p:nvPr>
        </p:nvSpPr>
        <p:spPr>
          <a:xfrm>
            <a:off x="643467" y="1356102"/>
            <a:ext cx="10905066" cy="4871946"/>
          </a:xfrm>
        </p:spPr>
        <p:txBody>
          <a:bodyPr>
            <a:normAutofit fontScale="70000" lnSpcReduction="20000"/>
          </a:bodyPr>
          <a:lstStyle/>
          <a:p>
            <a:r>
              <a:rPr lang="nl-NL" b="1" dirty="0"/>
              <a:t>Deelproduct 3: Taboedoorbrekende activiteit</a:t>
            </a:r>
            <a:endParaRPr lang="nl-NL" dirty="0"/>
          </a:p>
          <a:p>
            <a:r>
              <a:rPr lang="nl-NL" dirty="0"/>
              <a:t>Je hebt (in tweetallen) op stage, in je vriendengroep of ergens anders een activiteit georganiseerd met als doel het doorbreken van een taboe. Je maakt hiervan uitvoerig verslag. Dit mag in de vorm van een verslag, filmpje, podcast of andere creatieve manier. Hierin komt in elk geval terug:</a:t>
            </a:r>
          </a:p>
          <a:p>
            <a:r>
              <a:rPr lang="nl-NL" dirty="0"/>
              <a:t>Doel van de activiteit</a:t>
            </a:r>
          </a:p>
          <a:p>
            <a:r>
              <a:rPr lang="nl-NL" dirty="0"/>
              <a:t>Plan van aanpak (½ A4)</a:t>
            </a:r>
          </a:p>
          <a:p>
            <a:r>
              <a:rPr lang="nl-NL" dirty="0"/>
              <a:t>Verloop van de activiteit; hoe is het gegaan? (½ A4)</a:t>
            </a:r>
          </a:p>
          <a:p>
            <a:r>
              <a:rPr lang="nl-NL" dirty="0"/>
              <a:t>Wat heb je ervan geleerd?</a:t>
            </a:r>
          </a:p>
          <a:p>
            <a:r>
              <a:rPr lang="nl-NL" dirty="0"/>
              <a:t>Wat viel je op?</a:t>
            </a:r>
          </a:p>
          <a:p>
            <a:r>
              <a:rPr lang="nl-NL" dirty="0"/>
              <a:t>Hoe hebben de deelnemers het ervaren?</a:t>
            </a:r>
          </a:p>
          <a:p>
            <a:r>
              <a:rPr lang="nl-NL" dirty="0"/>
              <a:t>Welke taboes heb je doorbroken en waarom koos je voor deze?</a:t>
            </a:r>
          </a:p>
          <a:p>
            <a:r>
              <a:rPr lang="nl-NL" dirty="0"/>
              <a:t>Welk advies heb jij voor de organisatie, je vrienden, collega’s of cliënten om taboes te blijven doorbreken?</a:t>
            </a:r>
          </a:p>
          <a:p>
            <a:pPr marL="0" indent="0">
              <a:buNone/>
            </a:pPr>
            <a:r>
              <a:rPr lang="nl-NL" i="1" dirty="0"/>
              <a:t>Tip: als je ervoor kiest om geen verslag te schrijven, maar bijvoorbeeld een filmpje op te nemen. Zorg er dan voor dat alle aspecten duidelijk worden verwoord. Je kunt je dan immers niet aan pagina-aantallen houden.</a:t>
            </a:r>
          </a:p>
          <a:p>
            <a:endParaRPr lang="nl-NL" sz="2000" i="1" dirty="0"/>
          </a:p>
        </p:txBody>
      </p:sp>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2435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a:bodyPr>
          <a:lstStyle/>
          <a:p>
            <a:endParaRPr lang="nl-NL" sz="3600" dirty="0"/>
          </a:p>
        </p:txBody>
      </p:sp>
      <p:pic>
        <p:nvPicPr>
          <p:cNvPr id="4" name="Onlinemedia 3" title="Roué verveer ADHA,pubberen en opvoeding">
            <a:hlinkClick r:id="" action="ppaction://media"/>
            <a:extLst>
              <a:ext uri="{FF2B5EF4-FFF2-40B4-BE49-F238E27FC236}">
                <a16:creationId xmlns:a16="http://schemas.microsoft.com/office/drawing/2014/main" id="{610860E6-CAF0-4777-A7F9-91B1EFD9E243}"/>
              </a:ext>
            </a:extLst>
          </p:cNvPr>
          <p:cNvPicPr>
            <a:picLocks noGrp="1" noRot="1" noChangeAspect="1"/>
          </p:cNvPicPr>
          <p:nvPr>
            <p:ph idx="1"/>
            <a:videoFile r:link="rId1"/>
          </p:nvPr>
        </p:nvPicPr>
        <p:blipFill>
          <a:blip r:embed="rId3"/>
          <a:stretch>
            <a:fillRect/>
          </a:stretch>
        </p:blipFill>
        <p:spPr>
          <a:xfrm>
            <a:off x="1014060" y="321734"/>
            <a:ext cx="10154858" cy="5737630"/>
          </a:xfrm>
          <a:prstGeom prst="rect">
            <a:avLst/>
          </a:prstGeom>
        </p:spPr>
      </p:pic>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674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a:bodyPr>
          <a:lstStyle/>
          <a:p>
            <a:r>
              <a:rPr lang="nl-NL" sz="3600" b="1" dirty="0"/>
              <a:t>Stelling:</a:t>
            </a:r>
          </a:p>
        </p:txBody>
      </p:sp>
      <p:sp>
        <p:nvSpPr>
          <p:cNvPr id="3" name="Tijdelijke aanduiding voor inhoud 2">
            <a:extLst>
              <a:ext uri="{FF2B5EF4-FFF2-40B4-BE49-F238E27FC236}">
                <a16:creationId xmlns:a16="http://schemas.microsoft.com/office/drawing/2014/main" id="{F25B48F4-7F10-4A53-A5E6-49F92799B986}"/>
              </a:ext>
            </a:extLst>
          </p:cNvPr>
          <p:cNvSpPr>
            <a:spLocks noGrp="1"/>
          </p:cNvSpPr>
          <p:nvPr>
            <p:ph idx="1"/>
          </p:nvPr>
        </p:nvSpPr>
        <p:spPr>
          <a:xfrm>
            <a:off x="643467" y="1782981"/>
            <a:ext cx="10905066" cy="4393982"/>
          </a:xfrm>
        </p:spPr>
        <p:txBody>
          <a:bodyPr>
            <a:normAutofit/>
          </a:bodyPr>
          <a:lstStyle/>
          <a:p>
            <a:pPr marL="457200" lvl="1" indent="0">
              <a:buNone/>
            </a:pPr>
            <a:endParaRPr lang="nl-NL" sz="1600" i="1" dirty="0"/>
          </a:p>
          <a:p>
            <a:pPr marL="457200" lvl="1" indent="0" algn="ctr">
              <a:buNone/>
            </a:pPr>
            <a:endParaRPr lang="nl-NL" sz="2800" i="1" dirty="0"/>
          </a:p>
          <a:p>
            <a:pPr marL="457200" lvl="1" indent="0" algn="ctr">
              <a:buNone/>
            </a:pPr>
            <a:endParaRPr lang="nl-NL" sz="2800" i="1" dirty="0"/>
          </a:p>
          <a:p>
            <a:pPr marL="457200" lvl="1" indent="0" algn="ctr">
              <a:buNone/>
            </a:pPr>
            <a:r>
              <a:rPr lang="nl-NL" sz="2800" i="1" dirty="0"/>
              <a:t>Veel allochtone  jongeren kunnen door hun strenge opvoeding niet goed omgaan met onze “westerse vrijheid”</a:t>
            </a:r>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9681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fontScale="90000"/>
          </a:bodyPr>
          <a:lstStyle/>
          <a:p>
            <a:r>
              <a:rPr lang="nl-NL" dirty="0"/>
              <a:t>Waarom het aantal criminele Marokkaanse jongeren is gehalveerd</a:t>
            </a:r>
            <a:br>
              <a:rPr lang="nl-NL" dirty="0"/>
            </a:br>
            <a:endParaRPr lang="nl-NL" sz="3600" dirty="0"/>
          </a:p>
        </p:txBody>
      </p:sp>
      <p:pic>
        <p:nvPicPr>
          <p:cNvPr id="4" name="Onlinemedia 3" title="Waarom het aantal criminele MAROKKAANSE jongeren is gehalveerd | Noureddine Vraagt #49">
            <a:hlinkClick r:id="" action="ppaction://media"/>
            <a:extLst>
              <a:ext uri="{FF2B5EF4-FFF2-40B4-BE49-F238E27FC236}">
                <a16:creationId xmlns:a16="http://schemas.microsoft.com/office/drawing/2014/main" id="{EAB9FAC1-BDAB-409B-81D8-0568955E7346}"/>
              </a:ext>
            </a:extLst>
          </p:cNvPr>
          <p:cNvPicPr>
            <a:picLocks noGrp="1" noRot="1" noChangeAspect="1"/>
          </p:cNvPicPr>
          <p:nvPr>
            <p:ph idx="1"/>
            <a:videoFile r:link="rId1"/>
          </p:nvPr>
        </p:nvPicPr>
        <p:blipFill>
          <a:blip r:embed="rId3"/>
          <a:stretch>
            <a:fillRect/>
          </a:stretch>
        </p:blipFill>
        <p:spPr>
          <a:xfrm>
            <a:off x="1884944" y="1265751"/>
            <a:ext cx="8422111" cy="4758605"/>
          </a:xfrm>
          <a:prstGeom prst="rect">
            <a:avLst/>
          </a:prstGeom>
        </p:spPr>
      </p:pic>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63337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F25B48F4-7F10-4A53-A5E6-49F92799B986}"/>
              </a:ext>
            </a:extLst>
          </p:cNvPr>
          <p:cNvSpPr>
            <a:spLocks noGrp="1"/>
          </p:cNvSpPr>
          <p:nvPr>
            <p:ph idx="1"/>
          </p:nvPr>
        </p:nvSpPr>
        <p:spPr>
          <a:xfrm>
            <a:off x="643467" y="1490018"/>
            <a:ext cx="10905066" cy="4393982"/>
          </a:xfrm>
        </p:spPr>
        <p:txBody>
          <a:bodyPr>
            <a:normAutofit/>
          </a:bodyPr>
          <a:lstStyle/>
          <a:p>
            <a:pPr marL="457200" lvl="1" indent="0" algn="ctr">
              <a:buNone/>
            </a:pPr>
            <a:endParaRPr lang="nl-NL" i="1" dirty="0"/>
          </a:p>
          <a:p>
            <a:pPr marL="457200" lvl="1" indent="0" algn="ctr">
              <a:buNone/>
            </a:pPr>
            <a:endParaRPr lang="nl-NL" i="1" dirty="0"/>
          </a:p>
          <a:p>
            <a:pPr marL="457200" lvl="1" indent="0" algn="ctr">
              <a:buNone/>
            </a:pPr>
            <a:endParaRPr lang="nl-NL" i="1" dirty="0"/>
          </a:p>
          <a:p>
            <a:pPr marL="457200" lvl="1" indent="0" algn="ctr">
              <a:buNone/>
            </a:pPr>
            <a:r>
              <a:rPr lang="nl-NL" i="1" dirty="0"/>
              <a:t>Waarom blijft het beeld over Marokkaanse jongeren in de media dan zo negatief?</a:t>
            </a:r>
            <a:endParaRPr lang="nl-NL" sz="1600" i="1" dirty="0"/>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155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C48C2E67-EA37-4F36-BD14-342C77963199}"/>
              </a:ext>
            </a:extLst>
          </p:cNvPr>
          <p:cNvSpPr>
            <a:spLocks noGrp="1"/>
          </p:cNvSpPr>
          <p:nvPr>
            <p:ph type="title"/>
          </p:nvPr>
        </p:nvSpPr>
        <p:spPr>
          <a:xfrm>
            <a:off x="643467" y="321734"/>
            <a:ext cx="10905066" cy="1135737"/>
          </a:xfrm>
        </p:spPr>
        <p:txBody>
          <a:bodyPr>
            <a:normAutofit fontScale="90000"/>
          </a:bodyPr>
          <a:lstStyle/>
          <a:p>
            <a:r>
              <a:rPr lang="nl-NL" sz="3600" b="1" dirty="0"/>
              <a:t>Opdracht:</a:t>
            </a:r>
            <a:r>
              <a:rPr lang="nl-NL" sz="3600" b="1" i="1" dirty="0"/>
              <a:t> </a:t>
            </a:r>
            <a:br>
              <a:rPr lang="nl-NL" sz="3600" i="1" dirty="0"/>
            </a:br>
            <a:r>
              <a:rPr lang="nl-NL" sz="3600" i="1" dirty="0"/>
              <a:t>Wie jonge relschoppers wil begrijpen, moet kijken hoe hun moeders zijn behandeld</a:t>
            </a:r>
          </a:p>
        </p:txBody>
      </p:sp>
      <p:sp>
        <p:nvSpPr>
          <p:cNvPr id="3" name="Tijdelijke aanduiding voor inhoud 2">
            <a:extLst>
              <a:ext uri="{FF2B5EF4-FFF2-40B4-BE49-F238E27FC236}">
                <a16:creationId xmlns:a16="http://schemas.microsoft.com/office/drawing/2014/main" id="{F25B48F4-7F10-4A53-A5E6-49F92799B986}"/>
              </a:ext>
            </a:extLst>
          </p:cNvPr>
          <p:cNvSpPr>
            <a:spLocks noGrp="1"/>
          </p:cNvSpPr>
          <p:nvPr>
            <p:ph idx="1"/>
          </p:nvPr>
        </p:nvSpPr>
        <p:spPr>
          <a:xfrm>
            <a:off x="643467" y="1782981"/>
            <a:ext cx="10905066" cy="4393982"/>
          </a:xfrm>
        </p:spPr>
        <p:txBody>
          <a:bodyPr>
            <a:normAutofit/>
          </a:bodyPr>
          <a:lstStyle/>
          <a:p>
            <a:pPr lvl="1"/>
            <a:endParaRPr lang="nl-NL" sz="1600" i="1" dirty="0"/>
          </a:p>
          <a:p>
            <a:pPr marL="457200" lvl="1" indent="0">
              <a:buNone/>
            </a:pPr>
            <a:r>
              <a:rPr lang="nl-NL" sz="1600" i="1" dirty="0"/>
              <a:t>Maak in TEAMS groepjes van maximaal vier personen en werk de volgende punten uit</a:t>
            </a:r>
          </a:p>
          <a:p>
            <a:pPr marL="457200" lvl="1" indent="0">
              <a:buNone/>
            </a:pPr>
            <a:endParaRPr lang="nl-NL" sz="1600" i="1" dirty="0"/>
          </a:p>
          <a:p>
            <a:pPr lvl="1"/>
            <a:r>
              <a:rPr lang="nl-NL" sz="1600" i="1" dirty="0"/>
              <a:t>Lees het Artikel (wiki lesweek 7) uit de Volkskrant</a:t>
            </a:r>
          </a:p>
          <a:p>
            <a:pPr lvl="1"/>
            <a:r>
              <a:rPr lang="nl-NL" sz="1600" i="1" dirty="0"/>
              <a:t>Beschrijf in eigen woorden waarom hier sprake is van een cultuurbotsing </a:t>
            </a:r>
          </a:p>
          <a:p>
            <a:pPr lvl="1"/>
            <a:r>
              <a:rPr lang="nl-NL" sz="1600" i="1" dirty="0"/>
              <a:t>Onderzoek op internet wat de term polarisering betekent</a:t>
            </a:r>
          </a:p>
          <a:p>
            <a:pPr lvl="1"/>
            <a:r>
              <a:rPr lang="nl-NL" sz="1600" i="1" dirty="0"/>
              <a:t>Is in het krantenartikel sprake van polarisering? Leg uit waarom wel of niet</a:t>
            </a:r>
          </a:p>
          <a:p>
            <a:pPr lvl="1"/>
            <a:r>
              <a:rPr lang="nl-NL" sz="1600" i="1" dirty="0"/>
              <a:t>Bespreek en beschrijf waarom een gepolariseerd maatschappelijk klimaat een voedingsbodem kan zijn voor radicalisering</a:t>
            </a:r>
          </a:p>
          <a:p>
            <a:pPr lvl="1"/>
            <a:r>
              <a:rPr lang="nl-NL" sz="1600" i="1" dirty="0"/>
              <a:t>Maak een top 3 van oplossingen voor het maatschappelijke probleem in </a:t>
            </a:r>
            <a:r>
              <a:rPr lang="nl-NL" sz="1600" i="1"/>
              <a:t>dit artikel</a:t>
            </a:r>
            <a:endParaRPr lang="nl-NL" sz="1600" i="1" dirty="0"/>
          </a:p>
          <a:p>
            <a:pPr lvl="1"/>
            <a:endParaRPr lang="nl-NL" sz="1600" i="1" dirty="0"/>
          </a:p>
          <a:p>
            <a:pPr marL="457200" lvl="1" indent="0">
              <a:buNone/>
            </a:pPr>
            <a:r>
              <a:rPr lang="nl-NL" sz="1600" i="1" dirty="0"/>
              <a:t>Deel jullie antwoorden met de rest van de klas </a:t>
            </a:r>
          </a:p>
          <a:p>
            <a:pPr lvl="1"/>
            <a:endParaRPr lang="nl-NL" sz="1600" i="1" dirty="0"/>
          </a:p>
        </p:txBody>
      </p:sp>
      <p:sp>
        <p:nvSpPr>
          <p:cNvPr id="23"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7" name="Picture 2">
            <a:extLst>
              <a:ext uri="{FF2B5EF4-FFF2-40B4-BE49-F238E27FC236}">
                <a16:creationId xmlns:a16="http://schemas.microsoft.com/office/drawing/2014/main" id="{F4515D75-5F1B-4328-99BD-1398276DD9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1942" y="6064408"/>
            <a:ext cx="3916217" cy="833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843775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225</TotalTime>
  <Words>503</Words>
  <Application>Microsoft Office PowerPoint</Application>
  <PresentationFormat>Breedbeeld</PresentationFormat>
  <Paragraphs>54</Paragraphs>
  <Slides>9</Slides>
  <Notes>0</Notes>
  <HiddenSlides>0</HiddenSlides>
  <MMClips>2</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9</vt:i4>
      </vt:variant>
    </vt:vector>
  </HeadingPairs>
  <TitlesOfParts>
    <vt:vector size="13" baseType="lpstr">
      <vt:lpstr>Arial</vt:lpstr>
      <vt:lpstr>Calibri</vt:lpstr>
      <vt:lpstr>Calibri Light</vt:lpstr>
      <vt:lpstr>Kantoorthema</vt:lpstr>
      <vt:lpstr>Cultuurbotsingen, Problematiek &amp; radicalisering</vt:lpstr>
      <vt:lpstr>Terugblik – film “code rood: eerwraak”</vt:lpstr>
      <vt:lpstr>Deze bijeenkomst</vt:lpstr>
      <vt:lpstr>Deelproduct 3</vt:lpstr>
      <vt:lpstr>PowerPoint-presentatie</vt:lpstr>
      <vt:lpstr>Stelling:</vt:lpstr>
      <vt:lpstr>Waarom het aantal criminele Marokkaanse jongeren is gehalveerd </vt:lpstr>
      <vt:lpstr>PowerPoint-presentatie</vt:lpstr>
      <vt:lpstr>Opdracht:  Wie jonge relschoppers wil begrijpen, moet kijken hoe hun moeders zijn behandeld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Cultuurbotsingen, Problematiek &amp; radicalisering</dc:title>
  <dc:creator>Rik Maneschijn</dc:creator>
  <cp:lastModifiedBy>Rik Maneschijn</cp:lastModifiedBy>
  <cp:revision>13</cp:revision>
  <dcterms:created xsi:type="dcterms:W3CDTF">2021-03-24T09:02:40Z</dcterms:created>
  <dcterms:modified xsi:type="dcterms:W3CDTF">2021-03-25T19:41:45Z</dcterms:modified>
</cp:coreProperties>
</file>